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57" r:id="rId4"/>
    <p:sldId id="258" r:id="rId5"/>
    <p:sldId id="272" r:id="rId6"/>
    <p:sldId id="259" r:id="rId7"/>
    <p:sldId id="267" r:id="rId8"/>
    <p:sldId id="273" r:id="rId9"/>
    <p:sldId id="266" r:id="rId10"/>
    <p:sldId id="271" r:id="rId11"/>
    <p:sldId id="270" r:id="rId12"/>
    <p:sldId id="276" r:id="rId13"/>
    <p:sldId id="274" r:id="rId1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ie Leckie" initials="SL" lastIdx="1" clrIdx="0">
    <p:extLst>
      <p:ext uri="{19B8F6BF-5375-455C-9EA6-DF929625EA0E}">
        <p15:presenceInfo xmlns:p15="http://schemas.microsoft.com/office/powerpoint/2012/main" userId="S::suzie.leckie@trinityschools.nz::3ca90eab-5919-4c49-be59-d5c6a8e33d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9T12:20:09.162" idx="1">
    <p:pos x="10" y="10"/>
    <p:text/>
    <p:extLst>
      <p:ext uri="{C676402C-5697-4E1C-873F-D02D1690AC5C}">
        <p15:threadingInfo xmlns:p15="http://schemas.microsoft.com/office/powerpoint/2012/main" timeZoneBias="-7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62BC0-3607-499D-9277-F3D081E3D03E}" type="datetimeFigureOut">
              <a:rPr lang="en-NZ" smtClean="0"/>
              <a:t>6/05/2021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A3C33-4ACB-402A-9740-D05033B150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5701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432F-EC90-4A88-B053-A21B4CA8F953}" type="datetimeFigureOut">
              <a:rPr lang="en-NZ" smtClean="0"/>
              <a:t>6/05/2021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DA9A8-1EF6-4B20-AC91-9A24B01919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77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A9A8-1EF6-4B20-AC91-9A24B019197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513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4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713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4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758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47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80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70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2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575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916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5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2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925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0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567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626C58-6A3C-44D9-AF58-3074EE1E1EC5}" type="datetimeFigureOut">
              <a:rPr lang="en-NZ" smtClean="0"/>
              <a:pPr/>
              <a:t>6/05/2021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0297ED-BBAF-4F85-8654-3A11A64934E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941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zqa.govt.n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2409225"/>
          </a:xfrm>
        </p:spPr>
        <p:txBody>
          <a:bodyPr/>
          <a:lstStyle/>
          <a:p>
            <a:br>
              <a:rPr lang="en-NZ" dirty="0"/>
            </a:br>
            <a:br>
              <a:rPr lang="en-NZ" dirty="0"/>
            </a:br>
            <a:r>
              <a:rPr lang="en-NZ" b="1" dirty="0"/>
              <a:t>NCEA Information</a:t>
            </a: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– KAMAR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Parents and students can access NCEA results (and a range of other school data) via our database software portal</a:t>
            </a:r>
          </a:p>
          <a:p>
            <a:r>
              <a:rPr lang="en-US" dirty="0"/>
              <a:t>Please note that these results are not official results – these are shown on the NZQA website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3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There is no fee for entering NCEA or Scholarship exams.</a:t>
            </a:r>
          </a:p>
          <a:p>
            <a:r>
              <a:rPr lang="en-NZ" dirty="0"/>
              <a:t>The fee for International students remains as before.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Further I</a:t>
            </a:r>
            <a:r>
              <a:rPr lang="en-NZ" b="1" dirty="0" err="1"/>
              <a:t>nformation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NZQA website: </a:t>
            </a:r>
            <a:r>
              <a:rPr lang="en-NZ" dirty="0">
                <a:hlinkClick r:id="rId2"/>
              </a:rPr>
              <a:t>www.nzqa.govt.nz</a:t>
            </a:r>
            <a:endParaRPr lang="en-NZ" dirty="0"/>
          </a:p>
          <a:p>
            <a:endParaRPr lang="en-NZ" dirty="0"/>
          </a:p>
          <a:p>
            <a:r>
              <a:rPr lang="en-NZ" dirty="0"/>
              <a:t>NCEA Guide App. Available from both iTunes and the Google play store</a:t>
            </a:r>
          </a:p>
        </p:txBody>
      </p:sp>
    </p:spTree>
    <p:extLst>
      <p:ext uri="{BB962C8B-B14F-4D97-AF65-F5344CB8AC3E}">
        <p14:creationId xmlns:p14="http://schemas.microsoft.com/office/powerpoint/2010/main" val="220212489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830289"/>
            <a:ext cx="7416824" cy="5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5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NCEA Level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NZ" dirty="0"/>
              <a:t>Minimum of 80 credits required at Level 1 (or higher), including:</a:t>
            </a:r>
          </a:p>
          <a:p>
            <a:pPr lvl="1"/>
            <a:r>
              <a:rPr lang="en-NZ" dirty="0"/>
              <a:t>10 credits in Literacy (from a wide range of subjects), and</a:t>
            </a:r>
          </a:p>
          <a:p>
            <a:pPr lvl="1"/>
            <a:r>
              <a:rPr lang="en-NZ" dirty="0"/>
              <a:t>10 credits in Numeracy (mainly from Mathematics)</a:t>
            </a:r>
          </a:p>
          <a:p>
            <a:endParaRPr lang="en-NZ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Credits 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Courses of work (subjects) are broken into units based on skills or content knowledge. Each of these units of work has an </a:t>
            </a:r>
            <a:r>
              <a:rPr lang="en-NZ" b="1" dirty="0"/>
              <a:t>Achievement Standard. </a:t>
            </a:r>
          </a:p>
          <a:p>
            <a:r>
              <a:rPr lang="en-NZ" dirty="0"/>
              <a:t>Each Standard attracts </a:t>
            </a:r>
            <a:r>
              <a:rPr lang="en-NZ" b="1" dirty="0"/>
              <a:t>credits</a:t>
            </a:r>
            <a:r>
              <a:rPr lang="en-NZ" dirty="0"/>
              <a:t>-the number of credits attached to each standard depends on such things as the depth of knowledge required, the amount of effort and time required, the complexity of skill needed.</a:t>
            </a:r>
          </a:p>
          <a:p>
            <a:r>
              <a:rPr lang="en-NZ" dirty="0"/>
              <a:t>Credits are accumulated during the year.</a:t>
            </a:r>
          </a:p>
          <a:p>
            <a:endParaRPr lang="en-N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Form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/>
              <a:t>Each unit of work is assessed either as:</a:t>
            </a:r>
          </a:p>
          <a:p>
            <a:r>
              <a:rPr lang="en-NZ" b="1" dirty="0"/>
              <a:t>Internals</a:t>
            </a:r>
            <a:r>
              <a:rPr lang="en-NZ" dirty="0"/>
              <a:t> (assessments are prepared, supervised, marked and moderated by teachers within the school), or</a:t>
            </a:r>
          </a:p>
          <a:p>
            <a:r>
              <a:rPr lang="en-NZ" b="1" dirty="0"/>
              <a:t>Externals</a:t>
            </a:r>
            <a:r>
              <a:rPr lang="en-NZ" dirty="0"/>
              <a:t> (assessments are prepared, supervised and marked by NZQA employees).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F1BA1B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F219DD-2A92-4B32-84C4-042946BA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95813"/>
            <a:ext cx="8657084" cy="56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8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NZ" b="1">
                <a:solidFill>
                  <a:srgbClr val="FFFFFF"/>
                </a:solidFill>
              </a:rPr>
              <a:t>Grades Possible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770" y="469900"/>
            <a:ext cx="4465222" cy="540596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NZ">
                <a:solidFill>
                  <a:schemeClr val="bg1"/>
                </a:solidFill>
              </a:rPr>
              <a:t>Achievement Standards have 3 levels of achievement:</a:t>
            </a:r>
          </a:p>
          <a:p>
            <a:pPr lvl="0"/>
            <a:r>
              <a:rPr lang="en-NZ">
                <a:solidFill>
                  <a:schemeClr val="bg1"/>
                </a:solidFill>
              </a:rPr>
              <a:t>Achieved – the minimum required for success (A)</a:t>
            </a:r>
          </a:p>
          <a:p>
            <a:pPr lvl="0"/>
            <a:r>
              <a:rPr lang="en-NZ">
                <a:solidFill>
                  <a:schemeClr val="bg1"/>
                </a:solidFill>
              </a:rPr>
              <a:t>Achieved with Merit (M)</a:t>
            </a:r>
          </a:p>
          <a:p>
            <a:pPr lvl="0"/>
            <a:r>
              <a:rPr lang="en-NZ">
                <a:solidFill>
                  <a:schemeClr val="bg1"/>
                </a:solidFill>
              </a:rPr>
              <a:t>Achieved with Excellence (E)</a:t>
            </a:r>
          </a:p>
          <a:p>
            <a:pPr>
              <a:buNone/>
            </a:pPr>
            <a:r>
              <a:rPr lang="en-NZ">
                <a:solidFill>
                  <a:schemeClr val="bg1"/>
                </a:solidFill>
              </a:rPr>
              <a:t>NB: a Not Achieved grade (N) is given for students who had the opportunity to succeed but who did not reach the minimum standard for success.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NZ" sz="2500" b="1">
                <a:solidFill>
                  <a:srgbClr val="FFFFFF"/>
                </a:solidFill>
              </a:rPr>
              <a:t>Recognising High Achievement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770" y="469900"/>
            <a:ext cx="4465222" cy="5405968"/>
          </a:xfrm>
        </p:spPr>
        <p:txBody>
          <a:bodyPr anchor="ctr">
            <a:normAutofit/>
          </a:bodyPr>
          <a:lstStyle/>
          <a:p>
            <a:pPr lvl="0"/>
            <a:r>
              <a:rPr lang="en-NZ" u="sng">
                <a:solidFill>
                  <a:schemeClr val="bg1"/>
                </a:solidFill>
              </a:rPr>
              <a:t>Subject Endorsement</a:t>
            </a:r>
            <a:endParaRPr lang="en-NZ">
              <a:solidFill>
                <a:schemeClr val="bg1"/>
              </a:solidFill>
            </a:endParaRPr>
          </a:p>
          <a:p>
            <a:pPr lvl="1"/>
            <a:r>
              <a:rPr lang="en-NZ">
                <a:solidFill>
                  <a:schemeClr val="bg1"/>
                </a:solidFill>
              </a:rPr>
              <a:t>Excellence endorsement – 14 or more credits at Excellence </a:t>
            </a:r>
            <a:r>
              <a:rPr lang="en-NZ" i="1">
                <a:solidFill>
                  <a:schemeClr val="bg1"/>
                </a:solidFill>
              </a:rPr>
              <a:t>in a single subject in a single year</a:t>
            </a:r>
            <a:r>
              <a:rPr lang="en-NZ">
                <a:solidFill>
                  <a:schemeClr val="bg1"/>
                </a:solidFill>
              </a:rPr>
              <a:t>, including at least 3 Excellence credits from external assessment and 3 Excellence credits from internal assessment.</a:t>
            </a:r>
          </a:p>
          <a:p>
            <a:pPr lvl="1"/>
            <a:r>
              <a:rPr lang="en-NZ">
                <a:solidFill>
                  <a:schemeClr val="bg1"/>
                </a:solidFill>
              </a:rPr>
              <a:t>Merit endorsement - 14 or more credits at Merit (or a mix of Merit and Excellence) </a:t>
            </a:r>
            <a:r>
              <a:rPr lang="en-NZ" i="1">
                <a:solidFill>
                  <a:schemeClr val="bg1"/>
                </a:solidFill>
              </a:rPr>
              <a:t>in a single subject in a single year</a:t>
            </a:r>
            <a:r>
              <a:rPr lang="en-NZ">
                <a:solidFill>
                  <a:schemeClr val="bg1"/>
                </a:solidFill>
              </a:rPr>
              <a:t>, including at least 3 Merit credits from external assessment and 3 Merit credits from internal assessment.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Course (Subject Endorsement) in PE and Visual Arts</a:t>
            </a:r>
            <a:endParaRPr lang="en-NZ" sz="25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770" y="469900"/>
            <a:ext cx="4465222" cy="5405968"/>
          </a:xfrm>
        </p:spPr>
        <p:txBody>
          <a:bodyPr anchor="ctr">
            <a:normAutofit/>
          </a:bodyPr>
          <a:lstStyle/>
          <a:p>
            <a:pPr fontAlgn="base"/>
            <a:r>
              <a:rPr lang="en-NZ" dirty="0">
                <a:solidFill>
                  <a:schemeClr val="bg1"/>
                </a:solidFill>
              </a:rPr>
              <a:t>A course will be endorsed: if 14 or more credits are achieved with Merit or Excellence from internally assessed </a:t>
            </a:r>
            <a:r>
              <a:rPr lang="en-NZ" b="1" dirty="0">
                <a:solidFill>
                  <a:schemeClr val="bg1"/>
                </a:solidFill>
              </a:rPr>
              <a:t>Physical Education </a:t>
            </a:r>
            <a:r>
              <a:rPr lang="en-NZ" dirty="0">
                <a:solidFill>
                  <a:schemeClr val="bg1"/>
                </a:solidFill>
              </a:rPr>
              <a:t>standards or </a:t>
            </a:r>
            <a:r>
              <a:rPr lang="en-NZ" b="1" dirty="0">
                <a:solidFill>
                  <a:schemeClr val="bg1"/>
                </a:solidFill>
              </a:rPr>
              <a:t>Visual Arts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7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NZ" sz="2500" b="1">
                <a:solidFill>
                  <a:srgbClr val="FFFFFF"/>
                </a:solidFill>
              </a:rPr>
              <a:t>Recognising High Achievement</a:t>
            </a:r>
            <a:endParaRPr lang="en-NZ" sz="25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770" y="469900"/>
            <a:ext cx="4465222" cy="5405968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NZ" u="sng">
                <a:solidFill>
                  <a:schemeClr val="bg1"/>
                </a:solidFill>
              </a:rPr>
              <a:t>Level Endorsement</a:t>
            </a:r>
            <a:endParaRPr lang="en-NZ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NZ">
                <a:solidFill>
                  <a:schemeClr val="bg1"/>
                </a:solidFill>
              </a:rPr>
              <a:t>Excellence endorsement – 50 or more credits from any combination of subjects achieved with Excellence</a:t>
            </a:r>
          </a:p>
          <a:p>
            <a:pPr lvl="1">
              <a:lnSpc>
                <a:spcPct val="90000"/>
              </a:lnSpc>
            </a:pPr>
            <a:r>
              <a:rPr lang="en-NZ">
                <a:solidFill>
                  <a:schemeClr val="bg1"/>
                </a:solidFill>
              </a:rPr>
              <a:t>Merit endorsement – 50 or more credits from any combination of subjects achieved with Merit (or a mix of Merit and Excellence)</a:t>
            </a:r>
          </a:p>
          <a:p>
            <a:pPr>
              <a:lnSpc>
                <a:spcPct val="90000"/>
              </a:lnSpc>
            </a:pPr>
            <a:r>
              <a:rPr lang="en-NZ">
                <a:solidFill>
                  <a:schemeClr val="bg1"/>
                </a:solidFill>
              </a:rPr>
              <a:t>Note that Certificate Endorsement is not ‘year specific’ – Merit and Excellence grades earned across more than one year will all be counted. Certificate endorsements can be earned retrospectively.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509</Words>
  <Application>Microsoft Office PowerPoint</Application>
  <PresentationFormat>On-screen Show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  NCEA Information</vt:lpstr>
      <vt:lpstr>NCEA Level 1</vt:lpstr>
      <vt:lpstr>Credits and Standards</vt:lpstr>
      <vt:lpstr>Form of Assessment</vt:lpstr>
      <vt:lpstr>PowerPoint Presentation</vt:lpstr>
      <vt:lpstr>Grades Possible</vt:lpstr>
      <vt:lpstr>Recognising High Achievement</vt:lpstr>
      <vt:lpstr>Course (Subject Endorsement) in PE and Visual Arts</vt:lpstr>
      <vt:lpstr>Recognising High Achievement</vt:lpstr>
      <vt:lpstr>Results – KAMAR portal</vt:lpstr>
      <vt:lpstr>Fees</vt:lpstr>
      <vt:lpstr>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NCEA Information</dc:title>
  <dc:creator>Suzie Leckie</dc:creator>
  <cp:lastModifiedBy>Suzie Leckie</cp:lastModifiedBy>
  <cp:revision>1</cp:revision>
  <dcterms:created xsi:type="dcterms:W3CDTF">2021-02-18T23:26:15Z</dcterms:created>
  <dcterms:modified xsi:type="dcterms:W3CDTF">2021-05-06T00:50:30Z</dcterms:modified>
</cp:coreProperties>
</file>